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7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B61-1DD3-4C0C-8C11-4C8887F94C1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21F5-0468-4CF5-BED0-2647FF858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5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B61-1DD3-4C0C-8C11-4C8887F94C1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21F5-0468-4CF5-BED0-2647FF858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86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B61-1DD3-4C0C-8C11-4C8887F94C1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21F5-0468-4CF5-BED0-2647FF8587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8189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B61-1DD3-4C0C-8C11-4C8887F94C1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21F5-0468-4CF5-BED0-2647FF858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308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B61-1DD3-4C0C-8C11-4C8887F94C1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21F5-0468-4CF5-BED0-2647FF8587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87319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B61-1DD3-4C0C-8C11-4C8887F94C1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21F5-0468-4CF5-BED0-2647FF858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906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B61-1DD3-4C0C-8C11-4C8887F94C1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21F5-0468-4CF5-BED0-2647FF858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66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B61-1DD3-4C0C-8C11-4C8887F94C1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21F5-0468-4CF5-BED0-2647FF858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75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B61-1DD3-4C0C-8C11-4C8887F94C1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21F5-0468-4CF5-BED0-2647FF858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40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B61-1DD3-4C0C-8C11-4C8887F94C1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21F5-0468-4CF5-BED0-2647FF858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0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B61-1DD3-4C0C-8C11-4C8887F94C1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21F5-0468-4CF5-BED0-2647FF858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07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B61-1DD3-4C0C-8C11-4C8887F94C1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21F5-0468-4CF5-BED0-2647FF858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41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B61-1DD3-4C0C-8C11-4C8887F94C1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21F5-0468-4CF5-BED0-2647FF858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84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B61-1DD3-4C0C-8C11-4C8887F94C1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21F5-0468-4CF5-BED0-2647FF858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36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B61-1DD3-4C0C-8C11-4C8887F94C1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21F5-0468-4CF5-BED0-2647FF858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57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B61-1DD3-4C0C-8C11-4C8887F94C1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21F5-0468-4CF5-BED0-2647FF858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90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F0B61-1DD3-4C0C-8C11-4C8887F94C1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D1621F5-0468-4CF5-BED0-2647FF858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89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Стигматизация в трудовых отношениях в связи с 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Макаревская</a:t>
            </a:r>
            <a:r>
              <a:rPr lang="ru-RU" dirty="0" smtClean="0"/>
              <a:t> Ольга</a:t>
            </a:r>
          </a:p>
          <a:p>
            <a:r>
              <a:rPr lang="ru-RU" dirty="0" smtClean="0"/>
              <a:t>Член НП Ева</a:t>
            </a:r>
          </a:p>
          <a:p>
            <a:r>
              <a:rPr lang="ru-RU" dirty="0" smtClean="0"/>
              <a:t>Глава Фонда «Компас»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98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/>
              <a:t>Пример очевидной стигматизации на основании ВИЧ-статуса (со слов Марины Б., работницы одного из крупных предприятий в Нижнем Новгороде). У 56-летней женщины при прохождении планового медосмотра выявили ВИЧ-инфекцию. Поскольку на этом предприятии сотрудники подписывают договор о праве работодателя на получение информации о состоянии здоровья сотрудника, эта информация стала известна руководителю женщины, от руководителя – коллективу, коллектив начал шарахаться от нее, в итоге она уволилась.</a:t>
            </a:r>
          </a:p>
          <a:p>
            <a:r>
              <a:rPr lang="ru-RU" sz="2400" dirty="0"/>
              <a:t>Конец этой истории очень грустный. Женщина стала употреблять алкоголем. И погибла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6563" y="254441"/>
            <a:ext cx="1450974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94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Анастасия А. работала в </a:t>
            </a:r>
            <a:r>
              <a:rPr lang="ru-RU" sz="3200" dirty="0" err="1"/>
              <a:t>колл</a:t>
            </a:r>
            <a:r>
              <a:rPr lang="ru-RU" sz="3200" dirty="0"/>
              <a:t>-центре довольно крупной организации. Она вела дневник </a:t>
            </a:r>
            <a:r>
              <a:rPr lang="ru-RU" sz="3200" dirty="0" smtClean="0"/>
              <a:t>и </a:t>
            </a:r>
            <a:r>
              <a:rPr lang="ru-RU" sz="3200" dirty="0"/>
              <a:t>записала туда историю инфицирования ВИЧ. </a:t>
            </a:r>
            <a:r>
              <a:rPr lang="ru-RU" sz="3200" dirty="0" smtClean="0"/>
              <a:t>Ее</a:t>
            </a:r>
            <a:r>
              <a:rPr lang="ru-RU" sz="3200" dirty="0"/>
              <a:t> коллеги, </a:t>
            </a:r>
            <a:r>
              <a:rPr lang="ru-RU" sz="3200" dirty="0" smtClean="0"/>
              <a:t>прочитали </a:t>
            </a:r>
            <a:r>
              <a:rPr lang="ru-RU" sz="3200" dirty="0"/>
              <a:t>дневник Анастасии, </a:t>
            </a:r>
            <a:r>
              <a:rPr lang="ru-RU" sz="3200" dirty="0" smtClean="0"/>
              <a:t>с </a:t>
            </a:r>
            <a:r>
              <a:rPr lang="ru-RU" sz="3200" dirty="0"/>
              <a:t>криками «Увольте эту </a:t>
            </a:r>
            <a:r>
              <a:rPr lang="ru-RU" sz="3200" dirty="0" err="1"/>
              <a:t>ВИЧевую</a:t>
            </a:r>
            <a:r>
              <a:rPr lang="ru-RU" sz="3200" dirty="0" smtClean="0"/>
              <a:t>», </a:t>
            </a:r>
            <a:r>
              <a:rPr lang="ru-RU" sz="3200" dirty="0"/>
              <a:t>бегали по всем </a:t>
            </a:r>
            <a:r>
              <a:rPr lang="ru-RU" sz="3200" dirty="0" smtClean="0"/>
              <a:t>руководителям. Анастасия уволилась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3701" y="381882"/>
            <a:ext cx="1450974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5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Личная 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0526"/>
            <a:ext cx="8596668" cy="4554537"/>
          </a:xfrm>
        </p:spPr>
        <p:txBody>
          <a:bodyPr>
            <a:noAutofit/>
          </a:bodyPr>
          <a:lstStyle/>
          <a:p>
            <a:r>
              <a:rPr lang="ru-RU" sz="2400" dirty="0" smtClean="0"/>
              <a:t>Елена Л. работала медицинской сестрой в больнице, когда при очередном медосмотре она узнала, что она – ВИЧ-положительная. Это стало достоянием руководства и коллег. Ей предложили уволиться. Но Елена, в тот момент овдовев и имея несовершеннолетнего сына, понимала, что ей просто не на что будет жить. Она набралась смелости и пошла в трудовую инспекцию. Там ей объяснили, что из-за ВИЧ ее не могут уволить, что она и пояснила своему руководству. После этого ей просто предложили перейти в архив. Но из частной клиники, где она подрабатывала, ее все же уволили без объяснения причин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5126" y="112008"/>
            <a:ext cx="1450974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1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Рекомендации: ИНФОРМИРОВАНИЕ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200" dirty="0" smtClean="0"/>
              <a:t>страх </a:t>
            </a:r>
            <a:r>
              <a:rPr lang="ru-RU" sz="2200" dirty="0"/>
              <a:t>заболеть и умереть лежит в основе стигмы и дискриминации в отношении работников, живущих с ВИЧ, на рабочих </a:t>
            </a:r>
            <a:r>
              <a:rPr lang="ru-RU" sz="2200" dirty="0" smtClean="0"/>
              <a:t>местах</a:t>
            </a:r>
            <a:endParaRPr lang="ru-RU" sz="2200" dirty="0"/>
          </a:p>
          <a:p>
            <a:r>
              <a:rPr lang="ru-RU" sz="2200" dirty="0" smtClean="0"/>
              <a:t>достоверная </a:t>
            </a:r>
            <a:r>
              <a:rPr lang="ru-RU" sz="2200" dirty="0"/>
              <a:t>и доступно изложенная информация о </a:t>
            </a:r>
            <a:r>
              <a:rPr lang="ru-RU" sz="2200" dirty="0" smtClean="0"/>
              <a:t>ВИЧ- </a:t>
            </a:r>
            <a:r>
              <a:rPr lang="ru-RU" sz="2200" dirty="0"/>
              <a:t>инфекции, путях ее передачи развеет мифы и страхи</a:t>
            </a:r>
          </a:p>
          <a:p>
            <a:r>
              <a:rPr lang="ru-RU" sz="2200" dirty="0" smtClean="0"/>
              <a:t>разъяснение</a:t>
            </a:r>
            <a:r>
              <a:rPr lang="ru-RU" sz="2200" dirty="0"/>
              <a:t> о существовании лечения и серьезной ответственности за его соблюдение человека, живущего с ВИЧ</a:t>
            </a:r>
          </a:p>
          <a:p>
            <a:r>
              <a:rPr lang="ru-RU" sz="2200" dirty="0" smtClean="0"/>
              <a:t>предоставление</a:t>
            </a:r>
            <a:r>
              <a:rPr lang="ru-RU" sz="2200" dirty="0"/>
              <a:t> сведений о социальном портрете работника, живущего с ВИЧ, для развенчания мифа о том, что ВИЧ и СПИД это болезнь исключительно социальных изгоев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2325" y="754504"/>
            <a:ext cx="1450974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96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Рекомендации: 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стимулирование </a:t>
            </a:r>
            <a:r>
              <a:rPr lang="ru-RU" sz="2400" dirty="0"/>
              <a:t>работников знать свой статус: направлять в Центры СПИД на тестирование с </a:t>
            </a:r>
            <a:r>
              <a:rPr lang="ru-RU" sz="2400" dirty="0" smtClean="0"/>
              <a:t>до - </a:t>
            </a:r>
            <a:r>
              <a:rPr lang="ru-RU" sz="2400" dirty="0"/>
              <a:t>и </a:t>
            </a:r>
            <a:r>
              <a:rPr lang="ru-RU" sz="2400" dirty="0" smtClean="0"/>
              <a:t>после-тестовым </a:t>
            </a:r>
            <a:r>
              <a:rPr lang="ru-RU" sz="2400" dirty="0"/>
              <a:t>консультированием или проводить добровольное и конфиденциальное консультирование и тестирование на </a:t>
            </a:r>
            <a:r>
              <a:rPr lang="ru-RU" sz="2400" dirty="0" smtClean="0"/>
              <a:t>предприятии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з</a:t>
            </a:r>
            <a:r>
              <a:rPr lang="ru-RU" sz="2400" dirty="0" smtClean="0"/>
              <a:t>ная </a:t>
            </a:r>
            <a:r>
              <a:rPr lang="ru-RU" sz="2400" dirty="0"/>
              <a:t>свой статус и разбираясь в путях передачи работники будут адекватно относится к проблеме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  ВИЧ </a:t>
            </a:r>
            <a:r>
              <a:rPr lang="ru-RU" sz="2400" dirty="0"/>
              <a:t>и к людям, живущим с </a:t>
            </a:r>
            <a:r>
              <a:rPr lang="ru-RU" sz="2400" dirty="0" smtClean="0"/>
              <a:t>ВИЧ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9438" y="612071"/>
            <a:ext cx="1450974" cy="1548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5350" y="4100975"/>
            <a:ext cx="343852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4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Рекомендации: </a:t>
            </a:r>
            <a:r>
              <a:rPr lang="ru-RU" cap="all" dirty="0" smtClean="0"/>
              <a:t>Поддержка </a:t>
            </a:r>
            <a:r>
              <a:rPr lang="ru-RU" cap="all" dirty="0"/>
              <a:t>со стороны работодателя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полное </a:t>
            </a:r>
            <a:r>
              <a:rPr lang="ru-RU" sz="2400" dirty="0"/>
              <a:t>исполнение законодательства в отношении работников, живущих с </a:t>
            </a:r>
            <a:r>
              <a:rPr lang="ru-RU" sz="2400" dirty="0" smtClean="0"/>
              <a:t>ВИЧ</a:t>
            </a:r>
            <a:endParaRPr lang="ru-RU" sz="2400" dirty="0"/>
          </a:p>
          <a:p>
            <a:r>
              <a:rPr lang="ru-RU" sz="2400" dirty="0" smtClean="0"/>
              <a:t>личное </a:t>
            </a:r>
            <a:r>
              <a:rPr lang="ru-RU" sz="2400" dirty="0"/>
              <a:t>обращение к коллективу с определением позиции руководства предприятия в поддержку работников, живущих с ВИЧ, и пресечения любых попыток их стигматизации в коллективе</a:t>
            </a:r>
          </a:p>
          <a:p>
            <a:r>
              <a:rPr lang="ru-RU" sz="2400" dirty="0" smtClean="0"/>
              <a:t>поддержка </a:t>
            </a:r>
            <a:r>
              <a:rPr lang="ru-RU" sz="2400" dirty="0"/>
              <a:t>информационных кампаний о ВИЧ и СПИДе среди работников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8515" y="1270000"/>
            <a:ext cx="1450974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Рекомендации: СО СТОРОНЫ СОЦИАЛЬНЫХ ОРГАНОВ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необходимы </a:t>
            </a:r>
            <a:r>
              <a:rPr lang="ru-RU" sz="2400" dirty="0"/>
              <a:t>конкретные рекомендации для специалистов в области </a:t>
            </a:r>
            <a:r>
              <a:rPr lang="ru-RU" sz="2400" dirty="0" err="1"/>
              <a:t>соц.защиты</a:t>
            </a:r>
            <a:r>
              <a:rPr lang="ru-RU" sz="2400" dirty="0"/>
              <a:t>, </a:t>
            </a:r>
            <a:r>
              <a:rPr lang="ru-RU" sz="2400" dirty="0" err="1"/>
              <a:t>соц.обеспечения</a:t>
            </a:r>
            <a:r>
              <a:rPr lang="ru-RU" sz="2400" dirty="0"/>
              <a:t>, </a:t>
            </a:r>
            <a:r>
              <a:rPr lang="ru-RU" sz="2400" dirty="0" err="1" smtClean="0"/>
              <a:t>соц.работы</a:t>
            </a:r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/>
              <a:t>очень важная </a:t>
            </a:r>
            <a:r>
              <a:rPr lang="ru-RU" sz="2400" dirty="0" smtClean="0"/>
              <a:t>мера: </a:t>
            </a:r>
            <a:r>
              <a:rPr lang="ru-RU" sz="2400" dirty="0"/>
              <a:t>до и после- тестовое </a:t>
            </a:r>
            <a:r>
              <a:rPr lang="ru-RU" sz="2400" dirty="0" smtClean="0"/>
              <a:t>консультирование </a:t>
            </a:r>
            <a:endParaRPr lang="ru-RU" sz="2400" dirty="0"/>
          </a:p>
          <a:p>
            <a:r>
              <a:rPr lang="ru-RU" sz="2400" dirty="0"/>
              <a:t>равное </a:t>
            </a:r>
            <a:r>
              <a:rPr lang="ru-RU" sz="2400" dirty="0" smtClean="0"/>
              <a:t>консультирование  </a:t>
            </a:r>
            <a:endParaRPr lang="ru-RU" sz="2400" dirty="0"/>
          </a:p>
          <a:p>
            <a:r>
              <a:rPr lang="ru-RU" sz="2400" dirty="0"/>
              <a:t>социальное консультирование (психологи, консультанты</a:t>
            </a:r>
            <a:r>
              <a:rPr lang="ru-RU" sz="2400" dirty="0" smtClean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0838" y="381882"/>
            <a:ext cx="1450974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18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Рекомендации: </a:t>
            </a:r>
            <a:r>
              <a:rPr lang="ru-RU" b="1" cap="all" dirty="0" smtClean="0"/>
              <a:t>Поддержка </a:t>
            </a:r>
            <a:r>
              <a:rPr lang="ru-RU" b="1" cap="all" dirty="0"/>
              <a:t>со стороны некоммерческих организаций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НКО, которые работают в сфере ВИЧ, помогают преодолевать такое явление, как дискриминация людей, живущих с ВИЧ, которое очень опасно для общества</a:t>
            </a:r>
          </a:p>
          <a:p>
            <a:r>
              <a:rPr lang="ru-RU" sz="2000" dirty="0"/>
              <a:t>Существует доказанный практикой факт, что толерантность в обществе по отношению к ВИЧ-позитивным достигается правильным знанием о ВИЧ (в первую очередь – о путях заражения) </a:t>
            </a:r>
          </a:p>
          <a:p>
            <a:r>
              <a:rPr lang="ru-RU" sz="2000" dirty="0"/>
              <a:t>Поэтому, рассказывая о том, что это за заболевание, мы создаем условия для того, чтобы люди, затронутые данной проблемой, не чувствовали себя изолированными от общества, но и общество понимало, что данная ситуация может касаться каждого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7988" y="381882"/>
            <a:ext cx="1450974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0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/>
              <a:t>Все эти мероприятия помогут человеку, узнавшему о своем положительном ВИЧ-статусе, быстро психологически адаптироваться и не выпасть из социальной и трудовой жизни. </a:t>
            </a:r>
          </a:p>
          <a:p>
            <a:r>
              <a:rPr lang="ru-RU" sz="2800" dirty="0"/>
              <a:t>Так как человек в связи с ВИЧ-статусом, при четком соблюдении рекомендаций врачей, физически не теряет, но может потерять в связи с психологическим состоянием. Поэтому так важна поддержка для скорейшего возвращения человека в социальную и трудовую </a:t>
            </a:r>
            <a:r>
              <a:rPr lang="ru-RU" sz="2800" dirty="0" smtClean="0"/>
              <a:t>жизнь</a:t>
            </a:r>
          </a:p>
          <a:p>
            <a:r>
              <a:rPr lang="ru-RU" sz="2800" dirty="0" smtClean="0"/>
              <a:t>Все эти мероприятия повысят информированность в целом в обществе и поможет избежать кому-то возможного заражения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9425" y="381882"/>
            <a:ext cx="1450974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47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345" y="609600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b="1" dirty="0"/>
              <a:t>МЫ ГОТОВЫ ПОМОЧЬ ВАМ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Помощь от некоммерческих организаций в сфере просвещения о ВИЧ и снижении стигматизации (адекватного восприятия сотрудника с ВИЧ в трудовом коллективе)</a:t>
            </a:r>
          </a:p>
          <a:p>
            <a:r>
              <a:rPr lang="ru-RU" sz="2800" dirty="0"/>
              <a:t>Работа с людьми, узнавшими о своем ВИЧ-статусе, психологическая поддержка, формирование приверженности к лечению– важнейшие факторы сохранения качества жизни, в том числе и трудовой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3700" y="495741"/>
            <a:ext cx="1450974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86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 НП 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НП «Е.В.А.» — это </a:t>
            </a:r>
            <a:r>
              <a:rPr lang="ru-RU" sz="3200" b="1" dirty="0"/>
              <a:t>первая</a:t>
            </a:r>
            <a:r>
              <a:rPr lang="ru-RU" sz="3200" dirty="0"/>
              <a:t> в России негосударственная сетевая организация, созданная в защиту женщин, затронутых ВИЧ-инфекцией и другими социально значимыми заболеваниями. Сегодня «Е.В.А.» объединяет более </a:t>
            </a:r>
            <a:r>
              <a:rPr lang="ru-RU" sz="3200" b="1" dirty="0"/>
              <a:t>60</a:t>
            </a:r>
            <a:r>
              <a:rPr lang="ru-RU" sz="3200" dirty="0"/>
              <a:t> активистов и специалистов из </a:t>
            </a:r>
            <a:r>
              <a:rPr lang="ru-RU" sz="3200" b="1" dirty="0"/>
              <a:t>23</a:t>
            </a:r>
            <a:r>
              <a:rPr lang="ru-RU" sz="3200" dirty="0"/>
              <a:t> городов России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6803" y="259386"/>
            <a:ext cx="1447619" cy="15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3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8162" y="381882"/>
            <a:ext cx="1450974" cy="15485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24480" y="2160588"/>
            <a:ext cx="3503078" cy="3881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4873" y="5403273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Макаревская</a:t>
            </a:r>
            <a:r>
              <a:rPr lang="ru-RU" dirty="0" smtClean="0"/>
              <a:t> Ольга</a:t>
            </a:r>
          </a:p>
          <a:p>
            <a:r>
              <a:rPr lang="ru-RU" dirty="0" smtClean="0"/>
              <a:t>89100064190</a:t>
            </a:r>
          </a:p>
          <a:p>
            <a:r>
              <a:rPr lang="en-US" dirty="0" smtClean="0"/>
              <a:t>olmak77@yandex.ru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94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НП ЕВА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1964" y="187949"/>
            <a:ext cx="1447619" cy="15492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2166" y="2044603"/>
            <a:ext cx="8047417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12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85925"/>
            <a:ext cx="8596668" cy="4355437"/>
          </a:xfrm>
        </p:spPr>
        <p:txBody>
          <a:bodyPr>
            <a:noAutofit/>
          </a:bodyPr>
          <a:lstStyle/>
          <a:p>
            <a:r>
              <a:rPr lang="ru-RU" sz="2400" dirty="0"/>
              <a:t>Человек, живущий с ВИЧ-инфекцией</a:t>
            </a:r>
            <a:r>
              <a:rPr lang="en-US" sz="2400" dirty="0"/>
              <a:t> </a:t>
            </a:r>
            <a:r>
              <a:rPr lang="ru-RU" sz="2400" dirty="0"/>
              <a:t>трудоспособность не теряет. </a:t>
            </a:r>
            <a:endParaRPr lang="en-US" sz="2400" dirty="0"/>
          </a:p>
          <a:p>
            <a:r>
              <a:rPr lang="ru-RU" sz="2400" dirty="0"/>
              <a:t>Важно понимать, что если человек с положительным ВИЧ-статусом в дальнейшем будет внимательно соблюдать рекомендации врачей, проходить регулярную диспансеризацию и пожизненно принимать специальные препараты (ВААРТ), то у него есть шансы прожить долгую и плодотворную жизнь, в том числе и трудовую.</a:t>
            </a:r>
          </a:p>
          <a:p>
            <a:r>
              <a:rPr lang="ru-RU" sz="2400" dirty="0"/>
              <a:t>И какие-либо трудовые ограничения не должны касаться, человека, живущего с ВИЧ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3028" y="137407"/>
            <a:ext cx="1450974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1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Эпидемия ВИЧ ужа вышла за границы уязвимых групп (людей, потребляющих наркотики, секс-работников) и очень важно понимать, что довольно большая когорта людей, живущих с ВИЧ – это социально-активное и трудоспособное население.</a:t>
            </a:r>
          </a:p>
          <a:p>
            <a:r>
              <a:rPr lang="ru-RU" sz="2400" dirty="0"/>
              <a:t>Поэтому данная ситуация, касающаяся работников, живущих с ВИЧ, требует пристального внимания, разъяснения и</a:t>
            </a:r>
            <a:br>
              <a:rPr lang="ru-RU" sz="2400" dirty="0"/>
            </a:br>
            <a:r>
              <a:rPr lang="ru-RU" sz="2400" dirty="0"/>
              <a:t>понимания этой проблемы у руководителей, в профсоюзах, работодателей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3028" y="254441"/>
            <a:ext cx="1450974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9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Отношение к ВИЧ в обществе и при приеме на </a:t>
            </a:r>
            <a:r>
              <a:rPr lang="ru-RU" dirty="0" smtClean="0"/>
              <a:t>работ</a:t>
            </a:r>
            <a:r>
              <a:rPr lang="ru-RU" dirty="0"/>
              <a:t>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dirty="0"/>
              <a:t>стигма, в том числе и трудовая, сохраняется в обществе; </a:t>
            </a:r>
          </a:p>
          <a:p>
            <a:r>
              <a:rPr lang="ru-RU" sz="2600" dirty="0"/>
              <a:t>необходимо отметить, что в последнее время явной дискриминации все же можно выявить редко – во-первых меняется социальных статус ВИЧ-инфицированных – все чаще статус получают люди социально-активные, которые знают и умеют защитить свои права, в том числе трудовые;</a:t>
            </a:r>
          </a:p>
          <a:p>
            <a:r>
              <a:rPr lang="ru-RU" sz="2600" dirty="0"/>
              <a:t>активно работают </a:t>
            </a:r>
            <a:r>
              <a:rPr lang="ru-RU" sz="2600" dirty="0" err="1"/>
              <a:t>пациентские</a:t>
            </a:r>
            <a:r>
              <a:rPr lang="ru-RU" sz="2600" dirty="0"/>
              <a:t> сообщества, помогающие и просвещающие людей, живущих с ВИЧ о правах, в том числе и трудовых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6588" y="925954"/>
            <a:ext cx="1450974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73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Страхи, связанные с диагнозом ВИЧ сотрудника у работодателя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ВИЧ-инфицированные – это тяжело больные люди, которые постоянно будут болеть </a:t>
            </a:r>
          </a:p>
          <a:p>
            <a:r>
              <a:rPr lang="ru-RU" sz="2800" dirty="0"/>
              <a:t>дополнительные расходы на больничные и/или осмотры врачей (актуально при ДМС)</a:t>
            </a:r>
          </a:p>
          <a:p>
            <a:r>
              <a:rPr lang="ru-RU" sz="2800" dirty="0"/>
              <a:t>риск заразить коллег (связано с элементарным незнанием путей передачи ВИЧ)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8515" y="1156141"/>
            <a:ext cx="1450974" cy="1548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4814888"/>
            <a:ext cx="3370089" cy="20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3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Страхи ВИЧ-положительного при устройстве на работу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2800" dirty="0" smtClean="0"/>
              <a:t>риск быть «отторгнутым» коллективом из-за ВИЧ-статуса;</a:t>
            </a:r>
          </a:p>
          <a:p>
            <a:pPr>
              <a:buFontTx/>
              <a:buChar char="-"/>
            </a:pPr>
            <a:r>
              <a:rPr lang="ru-RU" sz="2800" dirty="0"/>
              <a:t>п</a:t>
            </a:r>
            <a:r>
              <a:rPr lang="ru-RU" sz="2800" dirty="0" smtClean="0"/>
              <a:t>одвергаться оскорблениям (явным и скрытым), неприязненным отношениям со стороны коллег;</a:t>
            </a:r>
          </a:p>
          <a:p>
            <a:pPr>
              <a:buFontTx/>
              <a:buChar char="-"/>
            </a:pPr>
            <a:r>
              <a:rPr lang="ru-RU" sz="2800" dirty="0"/>
              <a:t>б</a:t>
            </a:r>
            <a:r>
              <a:rPr lang="ru-RU" sz="2800" dirty="0" smtClean="0"/>
              <a:t>ыть уволенным из-за ВИЧ-статуса;</a:t>
            </a:r>
          </a:p>
          <a:p>
            <a:pPr>
              <a:buFontTx/>
              <a:buChar char="-"/>
            </a:pPr>
            <a:r>
              <a:rPr lang="ru-RU" sz="2800" dirty="0"/>
              <a:t>н</a:t>
            </a:r>
            <a:r>
              <a:rPr lang="ru-RU" sz="2800" dirty="0" smtClean="0"/>
              <a:t>евозможности наблюдаться у врачей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0838" y="495741"/>
            <a:ext cx="1450974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4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Личные истории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Регулярно обращаются люди, живущие с ВИЧ </a:t>
            </a:r>
            <a:r>
              <a:rPr lang="ru-RU" sz="3200" dirty="0" err="1"/>
              <a:t>по-поводу</a:t>
            </a:r>
            <a:r>
              <a:rPr lang="ru-RU" sz="3200" dirty="0"/>
              <a:t> того, что при трудоустройство в крупные российские компании требуют сдать анализ на </a:t>
            </a:r>
            <a:r>
              <a:rPr lang="ru-RU" sz="3200" dirty="0" smtClean="0"/>
              <a:t>ВИЧ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5088" y="381882"/>
            <a:ext cx="1450974" cy="1548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6449" y="4443412"/>
            <a:ext cx="4143375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2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918</Words>
  <Application>Microsoft Office PowerPoint</Application>
  <PresentationFormat>Произвольный</PresentationFormat>
  <Paragraphs>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Стигматизация в трудовых отношениях в связи с ВИЧ</vt:lpstr>
      <vt:lpstr>Информация о НП ЕВА</vt:lpstr>
      <vt:lpstr>НП ЕВА</vt:lpstr>
      <vt:lpstr>Актуальность темы</vt:lpstr>
      <vt:lpstr>Актуальность темы</vt:lpstr>
      <vt:lpstr>Отношение к ВИЧ в обществе и при приеме на работу</vt:lpstr>
      <vt:lpstr>Страхи, связанные с диагнозом ВИЧ сотрудника у работодателя</vt:lpstr>
      <vt:lpstr>Страхи ВИЧ-положительного при устройстве на работу</vt:lpstr>
      <vt:lpstr>Личные истории</vt:lpstr>
      <vt:lpstr>Личные истории</vt:lpstr>
      <vt:lpstr>Личные истории</vt:lpstr>
      <vt:lpstr>Личная история</vt:lpstr>
      <vt:lpstr>Рекомендации: ИНФОРМИРОВАНИЕ</vt:lpstr>
      <vt:lpstr>Рекомендации: ПРОФИЛАКТИКА</vt:lpstr>
      <vt:lpstr>Рекомендации: Поддержка со стороны работодателя </vt:lpstr>
      <vt:lpstr>Рекомендации: СО СТОРОНЫ СОЦИАЛЬНЫХ ОРГАНОВ</vt:lpstr>
      <vt:lpstr>Рекомендации: Поддержка со стороны некоммерческих организаций </vt:lpstr>
      <vt:lpstr>Выводы</vt:lpstr>
      <vt:lpstr>МЫ ГОТОВЫ ПОМОЧЬ ВАМ </vt:lpstr>
      <vt:lpstr>Спасибо за внимание!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Стигматизация в трудовых отношениях в связи с ВИЧ</dc:title>
  <dc:creator>RePack by Diakov</dc:creator>
  <cp:lastModifiedBy>Отдел обучения</cp:lastModifiedBy>
  <cp:revision>7</cp:revision>
  <dcterms:created xsi:type="dcterms:W3CDTF">2016-11-14T18:52:23Z</dcterms:created>
  <dcterms:modified xsi:type="dcterms:W3CDTF">2016-11-16T08:02:13Z</dcterms:modified>
</cp:coreProperties>
</file>